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309" r:id="rId73"/>
    <p:sldId id="1289" r:id="rId74"/>
    <p:sldId id="1270" r:id="rId75"/>
    <p:sldId id="1099" r:id="rId76"/>
    <p:sldId id="1105" r:id="rId77"/>
    <p:sldId id="1102" r:id="rId78"/>
    <p:sldId id="1100" r:id="rId79"/>
    <p:sldId id="110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0"/>
    <p:restoredTop sz="68537"/>
  </p:normalViewPr>
  <p:slideViewPr>
    <p:cSldViewPr snapToGrid="0" snapToObjects="1">
      <p:cViewPr>
        <p:scale>
          <a:sx n="81" d="100"/>
          <a:sy n="81" d="100"/>
        </p:scale>
        <p:origin x="2272" y="752"/>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ensure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problem</a:t>
            </a:r>
            <a:r>
              <a:rPr lang="zh-CN" altLang="en-US" b="1" dirty="0">
                <a:solidFill>
                  <a:srgbClr val="0E0E0E"/>
                </a:solidFill>
                <a:effectLst/>
                <a:latin typeface=".SF NS"/>
              </a:rPr>
              <a:t> </a:t>
            </a:r>
            <a:r>
              <a:rPr lang="en-US" altLang="zh-CN" b="1" dirty="0">
                <a:solidFill>
                  <a:srgbClr val="0E0E0E"/>
                </a:solidFill>
                <a:effectLst/>
                <a:latin typeface=".SF NS"/>
              </a:rPr>
              <a:t>settings</a:t>
            </a:r>
            <a:r>
              <a:rPr lang="zh-CN" altLang="en-US" b="1" dirty="0">
                <a:solidFill>
                  <a:srgbClr val="0E0E0E"/>
                </a:solidFill>
                <a:effectLst/>
                <a:latin typeface=".SF NS"/>
              </a:rPr>
              <a:t> </a:t>
            </a:r>
            <a:r>
              <a:rPr lang="en-US" altLang="zh-CN" b="1" dirty="0">
                <a:solidFill>
                  <a:srgbClr val="0E0E0E"/>
                </a:solidFill>
                <a:effectLst/>
                <a:latin typeface=".SF NS"/>
              </a:rPr>
              <a:t>from</a:t>
            </a:r>
            <a:r>
              <a:rPr lang="zh-CN" altLang="en-US" b="1" dirty="0">
                <a:solidFill>
                  <a:srgbClr val="0E0E0E"/>
                </a:solidFill>
                <a:effectLst/>
                <a:latin typeface=".SF NS"/>
              </a:rPr>
              <a:t> </a:t>
            </a:r>
            <a:r>
              <a:rPr lang="en-US" altLang="zh-CN" b="1" dirty="0">
                <a:solidFill>
                  <a:srgbClr val="0E0E0E"/>
                </a:solidFill>
                <a:effectLst/>
                <a:latin typeface=".SF NS"/>
              </a:rPr>
              <a:t>transfer</a:t>
            </a:r>
            <a:r>
              <a:rPr lang="zh-CN" altLang="en-US" b="1" dirty="0">
                <a:solidFill>
                  <a:srgbClr val="0E0E0E"/>
                </a:solidFill>
                <a:effectLst/>
                <a:latin typeface=".SF NS"/>
              </a:rPr>
              <a:t> </a:t>
            </a:r>
            <a:r>
              <a:rPr lang="en-US" altLang="zh-CN" b="1" dirty="0">
                <a:solidFill>
                  <a:srgbClr val="0E0E0E"/>
                </a:solidFill>
                <a:effectLst/>
                <a:latin typeface=".SF NS"/>
              </a:rPr>
              <a:t>learning</a:t>
            </a:r>
            <a:r>
              <a:rPr lang="zh-CN" altLang="en-US" b="1" dirty="0">
                <a:solidFill>
                  <a:srgbClr val="0E0E0E"/>
                </a:solidFill>
                <a:effectLst/>
                <a:latin typeface=".SF NS"/>
              </a:rPr>
              <a:t> </a:t>
            </a:r>
            <a:r>
              <a:rPr lang="en-US" altLang="zh-CN" b="1" dirty="0">
                <a:solidFill>
                  <a:srgbClr val="0E0E0E"/>
                </a:solidFill>
                <a:effectLst/>
                <a:latin typeface=".SF NS"/>
              </a:rPr>
              <a:t>perspective.</a:t>
            </a:r>
          </a:p>
          <a:p>
            <a:pPr>
              <a:spcBef>
                <a:spcPts val="900"/>
              </a:spcBef>
            </a:pPr>
            <a:r>
              <a:rPr lang="en-US" altLang="zh-CN" b="1" dirty="0">
                <a:solidFill>
                  <a:srgbClr val="0E0E0E"/>
                </a:solidFill>
                <a:effectLst/>
                <a:latin typeface=".SF NS"/>
              </a:rPr>
              <a:t>which</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divided</a:t>
            </a:r>
            <a:r>
              <a:rPr lang="zh-CN" altLang="en-US" b="1" dirty="0">
                <a:solidFill>
                  <a:srgbClr val="0E0E0E"/>
                </a:solidFill>
                <a:effectLst/>
                <a:latin typeface=".SF NS"/>
              </a:rPr>
              <a:t> </a:t>
            </a:r>
            <a:r>
              <a:rPr lang="en-US" altLang="zh-CN" b="1" dirty="0">
                <a:solidFill>
                  <a:srgbClr val="0E0E0E"/>
                </a:solidFill>
                <a:effectLst/>
                <a:latin typeface=".SF NS"/>
              </a:rPr>
              <a:t>into</a:t>
            </a:r>
            <a:r>
              <a:rPr lang="zh-CN" altLang="en-US" b="1" dirty="0">
                <a:solidFill>
                  <a:srgbClr val="0E0E0E"/>
                </a:solidFill>
                <a:effectLst/>
                <a:latin typeface=".SF NS"/>
              </a:rPr>
              <a:t> </a:t>
            </a:r>
            <a:r>
              <a:rPr lang="en-US" altLang="zh-CN" b="1" dirty="0">
                <a:solidFill>
                  <a:srgbClr val="0E0E0E"/>
                </a:solidFill>
                <a:effectLst/>
                <a:latin typeface=".SF NS"/>
              </a:rPr>
              <a:t>vanilla</a:t>
            </a:r>
            <a:r>
              <a:rPr lang="zh-CN" altLang="en-US" b="1" dirty="0">
                <a:solidFill>
                  <a:srgbClr val="0E0E0E"/>
                </a:solidFill>
                <a:effectLst/>
                <a:latin typeface=".SF NS"/>
              </a:rPr>
              <a:t> </a:t>
            </a:r>
            <a:r>
              <a:rPr lang="en-US" altLang="zh-CN" b="1" dirty="0">
                <a:solidFill>
                  <a:srgbClr val="0E0E0E"/>
                </a:solidFill>
                <a:effectLst/>
                <a:latin typeface=".SF NS"/>
              </a:rPr>
              <a:t>VFL</a:t>
            </a:r>
            <a:r>
              <a:rPr lang="zh-CN" altLang="en-US" b="1" dirty="0">
                <a:solidFill>
                  <a:srgbClr val="0E0E0E"/>
                </a:solidFill>
                <a:effectLst/>
                <a:latin typeface=".SF NS"/>
              </a:rPr>
              <a:t> </a:t>
            </a:r>
            <a:r>
              <a:rPr lang="en-US" altLang="zh-CN" b="1" dirty="0">
                <a:solidFill>
                  <a:srgbClr val="0E0E0E"/>
                </a:solidFill>
                <a:effectLst/>
                <a:latin typeface=".SF NS"/>
              </a:rPr>
              <a:t>and</a:t>
            </a:r>
            <a:r>
              <a:rPr lang="zh-CN" altLang="en-US" b="1" dirty="0">
                <a:solidFill>
                  <a:srgbClr val="0E0E0E"/>
                </a:solidFill>
                <a:effectLst/>
                <a:latin typeface=".SF NS"/>
              </a:rPr>
              <a:t> </a:t>
            </a:r>
            <a:r>
              <a:rPr lang="en-US" altLang="zh-CN" b="1" dirty="0">
                <a:solidFill>
                  <a:srgbClr val="0E0E0E"/>
                </a:solidFill>
                <a:effectLst/>
                <a:latin typeface=".SF NS"/>
              </a:rPr>
              <a:t>hetero</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endParaRPr lang="en-US" altLang="zh-CN" b="1" dirty="0">
              <a:solidFill>
                <a:srgbClr val="0E0E0E"/>
              </a:solidFill>
              <a:effectLst/>
              <a:latin typeface=".SF NS"/>
            </a:endParaRPr>
          </a:p>
          <a:p>
            <a:pPr>
              <a:spcBef>
                <a:spcPts val="900"/>
              </a:spcBef>
            </a:pPr>
            <a:r>
              <a:rPr lang="en-US" altLang="zh-CN" b="1" dirty="0">
                <a:solidFill>
                  <a:srgbClr val="0E0E0E"/>
                </a:solidFill>
                <a:effectLst/>
                <a:latin typeface=".SF NS"/>
              </a:rPr>
              <a:t>For</a:t>
            </a:r>
            <a:r>
              <a:rPr lang="zh-CN" altLang="en-US" b="1" dirty="0">
                <a:solidFill>
                  <a:srgbClr val="0E0E0E"/>
                </a:solidFill>
                <a:effectLst/>
                <a:latin typeface=".SF NS"/>
              </a:rPr>
              <a:t> </a:t>
            </a:r>
            <a:r>
              <a:rPr lang="en-US" altLang="zh-CN" b="1" dirty="0">
                <a:solidFill>
                  <a:srgbClr val="0E0E0E"/>
                </a:solidFill>
                <a:effectLst/>
                <a:latin typeface=".SF NS"/>
              </a:rPr>
              <a:t>FTL,</a:t>
            </a:r>
            <a:r>
              <a:rPr lang="zh-CN" altLang="en-US" b="1" dirty="0">
                <a:solidFill>
                  <a:srgbClr val="0E0E0E"/>
                </a:solidFill>
                <a:effectLst/>
                <a:latin typeface=".SF NS"/>
              </a:rPr>
              <a:t> </a:t>
            </a:r>
            <a:r>
              <a:rPr lang="en-US" altLang="zh-CN" b="1" dirty="0">
                <a:solidFill>
                  <a:srgbClr val="0E0E0E"/>
                </a:solidFill>
                <a:effectLst/>
                <a:latin typeface=".SF NS"/>
              </a:rPr>
              <a:t>knowledge</a:t>
            </a:r>
            <a:r>
              <a:rPr lang="zh-CN" altLang="en-US" b="1" dirty="0">
                <a:solidFill>
                  <a:srgbClr val="0E0E0E"/>
                </a:solidFill>
                <a:effectLst/>
                <a:latin typeface=".SF NS"/>
              </a:rPr>
              <a:t> </a:t>
            </a:r>
            <a:r>
              <a:rPr lang="en-US" altLang="zh-CN" b="1" dirty="0">
                <a:solidFill>
                  <a:srgbClr val="0E0E0E"/>
                </a:solidFill>
                <a:effectLst/>
                <a:latin typeface=".SF NS"/>
              </a:rPr>
              <a:t>can</a:t>
            </a:r>
            <a:r>
              <a:rPr lang="zh-CN" altLang="en-US" b="1" dirty="0">
                <a:solidFill>
                  <a:srgbClr val="0E0E0E"/>
                </a:solidFill>
                <a:effectLst/>
                <a:latin typeface=".SF NS"/>
              </a:rPr>
              <a:t> </a:t>
            </a:r>
            <a:r>
              <a:rPr lang="en-US" altLang="zh-CN" b="1" dirty="0">
                <a:solidFill>
                  <a:srgbClr val="0E0E0E"/>
                </a:solidFill>
                <a:effectLst/>
                <a:latin typeface=".SF NS"/>
              </a:rPr>
              <a:t>be</a:t>
            </a:r>
            <a:r>
              <a:rPr lang="zh-CN" altLang="en-US" b="1" dirty="0">
                <a:solidFill>
                  <a:srgbClr val="0E0E0E"/>
                </a:solidFill>
                <a:effectLst/>
                <a:latin typeface=".SF NS"/>
              </a:rPr>
              <a:t> </a:t>
            </a:r>
            <a:r>
              <a:rPr lang="en-US" altLang="zh-CN" b="1" dirty="0">
                <a:solidFill>
                  <a:srgbClr val="0E0E0E"/>
                </a:solidFill>
                <a:effectLst/>
                <a:latin typeface=".SF NS"/>
              </a:rPr>
              <a:t>transferred</a:t>
            </a:r>
            <a:r>
              <a:rPr lang="zh-CN" altLang="en-US" b="1" dirty="0">
                <a:solidFill>
                  <a:srgbClr val="0E0E0E"/>
                </a:solidFill>
                <a:effectLst/>
                <a:latin typeface=".SF NS"/>
              </a:rPr>
              <a:t> </a:t>
            </a:r>
            <a:r>
              <a:rPr lang="en-US" altLang="zh-CN" b="1" dirty="0">
                <a:solidFill>
                  <a:srgbClr val="0E0E0E"/>
                </a:solidFill>
                <a:effectLst/>
                <a:latin typeface=".SF NS"/>
              </a:rPr>
              <a:t>among</a:t>
            </a:r>
            <a:r>
              <a:rPr lang="zh-CN" altLang="en-US" b="1" dirty="0">
                <a:solidFill>
                  <a:srgbClr val="0E0E0E"/>
                </a:solidFill>
                <a:effectLst/>
                <a:latin typeface=".SF NS"/>
              </a:rPr>
              <a:t> </a:t>
            </a:r>
            <a:r>
              <a:rPr lang="en-US" altLang="zh-CN" b="1" dirty="0">
                <a:solidFill>
                  <a:srgbClr val="0E0E0E"/>
                </a:solidFill>
                <a:effectLst/>
                <a:latin typeface=".SF NS"/>
              </a:rPr>
              <a:t>parties</a:t>
            </a:r>
            <a:r>
              <a:rPr lang="zh-CN" altLang="en-US" b="1" dirty="0">
                <a:solidFill>
                  <a:srgbClr val="0E0E0E"/>
                </a:solidFill>
                <a:effectLst/>
                <a:latin typeface=".SF NS"/>
              </a:rPr>
              <a:t> </a:t>
            </a:r>
            <a:r>
              <a:rPr lang="en-US" altLang="zh-CN" b="1" dirty="0">
                <a:solidFill>
                  <a:srgbClr val="0E0E0E"/>
                </a:solidFill>
                <a:effectLst/>
                <a:latin typeface=".SF NS"/>
              </a:rPr>
              <a:t>through</a:t>
            </a:r>
            <a:r>
              <a:rPr lang="zh-CN" altLang="en-US" b="1" dirty="0">
                <a:solidFill>
                  <a:srgbClr val="0E0E0E"/>
                </a:solidFill>
                <a:effectLst/>
                <a:latin typeface=".SF NS"/>
              </a:rPr>
              <a:t> </a:t>
            </a:r>
            <a:r>
              <a:rPr lang="en-US" altLang="zh-CN" b="1" dirty="0">
                <a:solidFill>
                  <a:srgbClr val="0E0E0E"/>
                </a:solidFill>
                <a:effectLst/>
                <a:latin typeface=".SF NS"/>
              </a:rPr>
              <a:t>either</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samples,</a:t>
            </a:r>
            <a:r>
              <a:rPr lang="zh-CN" altLang="en-US" b="1" dirty="0">
                <a:solidFill>
                  <a:srgbClr val="0E0E0E"/>
                </a:solidFill>
                <a:effectLst/>
                <a:latin typeface=".SF NS"/>
              </a:rPr>
              <a:t> </a:t>
            </a:r>
            <a:r>
              <a:rPr lang="en-US" altLang="zh-CN" b="1" dirty="0">
                <a:solidFill>
                  <a:srgbClr val="0E0E0E"/>
                </a:solidFill>
                <a:effectLst/>
                <a:latin typeface=".SF NS"/>
              </a:rPr>
              <a:t>shared</a:t>
            </a:r>
            <a:r>
              <a:rPr lang="zh-CN" altLang="en-US" b="1" dirty="0">
                <a:solidFill>
                  <a:srgbClr val="0E0E0E"/>
                </a:solidFill>
                <a:effectLst/>
                <a:latin typeface=".SF NS"/>
              </a:rPr>
              <a:t> </a:t>
            </a:r>
            <a:r>
              <a:rPr lang="en-US" altLang="zh-CN" b="1" dirty="0">
                <a:solidFill>
                  <a:srgbClr val="0E0E0E"/>
                </a:solidFill>
                <a:effectLst/>
                <a:latin typeface=".SF NS"/>
              </a:rPr>
              <a:t>features</a:t>
            </a:r>
            <a:r>
              <a:rPr lang="zh-CN" altLang="en-US" b="1" dirty="0">
                <a:solidFill>
                  <a:srgbClr val="0E0E0E"/>
                </a:solidFill>
                <a:effectLst/>
                <a:latin typeface=".SF NS"/>
              </a:rPr>
              <a:t> </a:t>
            </a:r>
            <a:r>
              <a:rPr lang="en-US" altLang="zh-CN" b="1" dirty="0">
                <a:solidFill>
                  <a:srgbClr val="0E0E0E"/>
                </a:solidFill>
                <a:effectLst/>
                <a:latin typeface=".SF NS"/>
              </a:rPr>
              <a:t>or</a:t>
            </a:r>
            <a:r>
              <a:rPr lang="zh-CN" altLang="en-US" b="1" dirty="0">
                <a:solidFill>
                  <a:srgbClr val="0E0E0E"/>
                </a:solidFill>
                <a:effectLst/>
                <a:latin typeface=".SF NS"/>
              </a:rPr>
              <a:t> </a:t>
            </a:r>
            <a:r>
              <a:rPr lang="en-US" altLang="zh-CN" b="1" dirty="0">
                <a:solidFill>
                  <a:srgbClr val="0E0E0E"/>
                </a:solidFill>
                <a:effectLst/>
                <a:latin typeface=".SF NS"/>
              </a:rPr>
              <a:t>label</a:t>
            </a:r>
            <a:r>
              <a:rPr lang="zh-CN" altLang="en-US" b="1" dirty="0">
                <a:solidFill>
                  <a:srgbClr val="0E0E0E"/>
                </a:solidFill>
                <a:effectLst/>
                <a:latin typeface=".SF NS"/>
              </a:rPr>
              <a:t> </a:t>
            </a:r>
            <a:r>
              <a:rPr lang="en-US" altLang="zh-CN" b="1" dirty="0">
                <a:solidFill>
                  <a:srgbClr val="0E0E0E"/>
                </a:solidFill>
                <a:effectLst/>
                <a:latin typeface=".SF NS"/>
              </a:rPr>
              <a:t>space,</a:t>
            </a:r>
            <a:r>
              <a:rPr lang="zh-CN" altLang="en-US" b="1" dirty="0">
                <a:solidFill>
                  <a:srgbClr val="0E0E0E"/>
                </a:solidFill>
                <a:effectLst/>
                <a:latin typeface=".SF NS"/>
              </a:rPr>
              <a:t> </a:t>
            </a:r>
            <a:r>
              <a:rPr lang="en-US" altLang="zh-CN" b="1" dirty="0">
                <a:solidFill>
                  <a:srgbClr val="0E0E0E"/>
                </a:solidFill>
                <a:effectLst/>
                <a:latin typeface=".SF NS"/>
              </a:rPr>
              <a:t>corresponding</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kumimoji="1" lang="en-US" altLang="zh-CN" sz="1200" dirty="0"/>
              <a:t>This categorization is followed throughout the presentation.</a:t>
            </a:r>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transforming</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r>
                  <a:rPr kumimoji="1" lang="en-US" altLang="zh-CN" sz="2000" dirty="0"/>
                  <a:t>each</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bottom</a:t>
                </a:r>
                <a:r>
                  <a:rPr kumimoji="1" lang="zh-CN" altLang="en-US" sz="2000" dirty="0"/>
                  <a:t> </a:t>
                </a:r>
                <a:r>
                  <a:rPr kumimoji="1" lang="en-US" altLang="zh-CN" sz="2000" dirty="0"/>
                  <a:t>model</a:t>
                </a:r>
                <a:r>
                  <a:rPr kumimoji="1" lang="zh-CN" altLang="en-US" sz="2000" dirty="0"/>
                  <a:t> </a:t>
                </a:r>
                <a:r>
                  <a:rPr kumimoji="1" lang="en-US" altLang="zh-CN" sz="2000" dirty="0"/>
                  <a:t>that</a:t>
                </a:r>
                <a:r>
                  <a:rPr kumimoji="1" lang="zh-CN" altLang="en-US" sz="2000" dirty="0"/>
                  <a:t> </a:t>
                </a:r>
                <a:r>
                  <a:rPr kumimoji="1" lang="en-US" altLang="zh-CN" sz="2000" dirty="0"/>
                  <a:t>maps</a:t>
                </a:r>
                <a:r>
                  <a:rPr kumimoji="1" lang="zh-CN" altLang="en-US" sz="2000" dirty="0"/>
                  <a:t> </a:t>
                </a:r>
                <a:r>
                  <a:rPr kumimoji="1" lang="en-US" altLang="zh-CN" sz="2000" dirty="0"/>
                  <a:t>features</a:t>
                </a:r>
                <a:r>
                  <a:rPr kumimoji="1" lang="zh-CN" altLang="en-US" sz="2000" dirty="0"/>
                  <a:t> </a:t>
                </a:r>
                <a:r>
                  <a:rPr kumimoji="1" lang="en-US" altLang="zh-CN" sz="2000" dirty="0"/>
                  <a:t>to</a:t>
                </a:r>
                <a:r>
                  <a:rPr kumimoji="1" lang="zh-CN" altLang="en-US" sz="2000" dirty="0"/>
                  <a:t> </a:t>
                </a:r>
                <a:r>
                  <a:rPr kumimoji="1" lang="en-US" altLang="zh-CN" sz="2000" dirty="0"/>
                  <a:t>forward</a:t>
                </a:r>
                <a:r>
                  <a:rPr kumimoji="1" lang="zh-CN" altLang="en-US" sz="2000" dirty="0"/>
                  <a:t> </a:t>
                </a:r>
                <a:r>
                  <a:rPr kumimoji="1" lang="en-US" altLang="zh-CN" sz="2000" dirty="0"/>
                  <a:t>embeddings.</a:t>
                </a:r>
                <a:r>
                  <a:rPr kumimoji="1" lang="zh-CN" altLang="en-US" sz="2000" dirty="0"/>
                  <a:t> </a:t>
                </a:r>
                <a:r>
                  <a:rPr kumimoji="1" lang="en-US" altLang="zh-CN" sz="2000" dirty="0"/>
                  <a:t>Active</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top</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label.</a:t>
                </a:r>
                <a:r>
                  <a:rPr kumimoji="1" lang="zh-CN" altLang="en-US" sz="2000" dirty="0"/>
                  <a:t> </a:t>
                </a:r>
                <a:endParaRPr kumimoji="1" lang="en-US" altLang="zh-CN" sz="2000" dirty="0"/>
              </a:p>
              <a:p>
                <a:pPr marL="0" indent="0">
                  <a:buNone/>
                </a:pPr>
                <a:endParaRPr kumimoji="1" lang="en-US" altLang="zh-CN" sz="2000" dirty="0"/>
              </a:p>
              <a:p>
                <a:pPr marL="0" indent="0">
                  <a:buNone/>
                </a:pPr>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and</a:t>
                </a:r>
                <a:r>
                  <a:rPr kumimoji="1" lang="zh-CN" altLang="en-US" sz="2000" dirty="0"/>
                  <a:t> </a:t>
                </a:r>
                <a:r>
                  <a:rPr kumimoji="1" lang="en-US" altLang="zh-CN" sz="2000" dirty="0"/>
                  <a:t>update</a:t>
                </a:r>
                <a:r>
                  <a:rPr kumimoji="1" lang="zh-CN" altLang="en-US" sz="2000" dirty="0"/>
                  <a:t> </a:t>
                </a:r>
                <a:r>
                  <a:rPr kumimoji="1" lang="en-US" altLang="zh-CN" sz="2000" dirty="0"/>
                  <a:t>Passive</a:t>
                </a:r>
                <a:r>
                  <a:rPr kumimoji="1" lang="zh-CN" altLang="en-US" sz="2000" dirty="0"/>
                  <a:t> </a:t>
                </a:r>
                <a:r>
                  <a:rPr kumimoji="1" lang="en-US" altLang="zh-CN" sz="2000" dirty="0"/>
                  <a:t>parties’</a:t>
                </a:r>
                <a:r>
                  <a:rPr kumimoji="1" lang="zh-CN" altLang="en-US" sz="2000" dirty="0"/>
                  <a:t> </a:t>
                </a:r>
                <a:r>
                  <a:rPr kumimoji="1" lang="en-US" altLang="zh-CN" sz="2000" dirty="0"/>
                  <a:t>bottom</a:t>
                </a:r>
                <a:r>
                  <a:rPr kumimoji="1" lang="zh-CN" altLang="en-US" sz="2000" dirty="0"/>
                  <a:t> </a:t>
                </a:r>
                <a:r>
                  <a:rPr kumimoji="1" lang="en-US" altLang="zh-CN" sz="2000" dirty="0"/>
                  <a:t>models</a:t>
                </a:r>
                <a:r>
                  <a:rPr kumimoji="1" lang="zh-CN" altLang="en-US" sz="2000" dirty="0"/>
                  <a:t> </a:t>
                </a:r>
                <a:r>
                  <a:rPr kumimoji="1" lang="en-US" altLang="zh-CN" sz="2000" dirty="0"/>
                  <a:t>gradients</a:t>
                </a:r>
                <a:r>
                  <a:rPr kumimoji="1" lang="zh-CN" altLang="en-US" sz="2000" dirty="0"/>
                  <a:t> </a:t>
                </a:r>
                <a:r>
                  <a:rPr kumimoji="1" lang="en-US" altLang="zh-CN" sz="2000" dirty="0"/>
                  <a:t>with</a:t>
                </a:r>
                <a:r>
                  <a:rPr kumimoji="1" lang="zh-CN" altLang="en-US" sz="2000" dirty="0"/>
                  <a:t> </a:t>
                </a:r>
                <a:r>
                  <a:rPr kumimoji="1" lang="en-US" altLang="zh-CN" sz="2000" dirty="0"/>
                  <a:t>respect</a:t>
                </a:r>
                <a:r>
                  <a:rPr kumimoji="1" lang="zh-CN" altLang="en-US" sz="2000" dirty="0"/>
                  <a:t> </a:t>
                </a:r>
                <a:r>
                  <a:rPr kumimoji="1" lang="en-US" altLang="zh-CN" sz="2000" dirty="0"/>
                  <a:t>to</a:t>
                </a:r>
                <a:r>
                  <a:rPr kumimoji="1" lang="zh-CN" altLang="en-US" sz="2000" dirty="0"/>
                  <a:t> </a:t>
                </a:r>
                <a:r>
                  <a:rPr kumimoji="1" lang="en-US" altLang="zh-CN" sz="2000" dirty="0"/>
                  <a:t>labels.</a:t>
                </a:r>
                <a:r>
                  <a:rPr kumimoji="1" lang="zh-CN" altLang="en-US" sz="2000" dirty="0"/>
                  <a:t> </a:t>
                </a:r>
                <a:endParaRPr kumimoji="1" lang="en-US" altLang="zh-CN" sz="2000" dirty="0"/>
              </a:p>
              <a:p>
                <a:endParaRPr kumimoji="1" lang="en-US" altLang="zh-CN" sz="2000" dirty="0"/>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79</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overarching</a:t>
            </a:r>
            <a:r>
              <a:rPr lang="zh-CN" altLang="en-US" b="1" dirty="0">
                <a:solidFill>
                  <a:srgbClr val="0E0E0E"/>
                </a:solidFill>
                <a:effectLst/>
                <a:latin typeface=".SF NS"/>
              </a:rPr>
              <a:t> </a:t>
            </a:r>
            <a:r>
              <a:rPr lang="en-US" altLang="zh-CN" b="1" dirty="0">
                <a:solidFill>
                  <a:srgbClr val="0E0E0E"/>
                </a:solidFill>
                <a:effectLst/>
                <a:latin typeface=".SF NS"/>
              </a:rPr>
              <a:t>philosophy </a:t>
            </a:r>
            <a:r>
              <a:rPr lang="en-US" altLang="zh-CN" dirty="0">
                <a:solidFill>
                  <a:srgbClr val="0E0E0E"/>
                </a:solidFill>
                <a:effectLst/>
                <a:latin typeface=".SF NS"/>
              </a:rPr>
              <a:t>of this</a:t>
            </a:r>
            <a:r>
              <a:rPr lang="zh-CN" altLang="en-US" dirty="0">
                <a:solidFill>
                  <a:srgbClr val="0E0E0E"/>
                </a:solidFill>
                <a:effectLst/>
                <a:latin typeface=".SF NS"/>
              </a:rPr>
              <a:t> </a:t>
            </a:r>
            <a:r>
              <a:rPr lang="en-US" altLang="zh-CN" dirty="0">
                <a:solidFill>
                  <a:srgbClr val="0E0E0E"/>
                </a:solidFill>
                <a:effectLst/>
                <a:latin typeface=".SF NS"/>
              </a:rPr>
              <a:t>thesis can</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depicted</a:t>
            </a:r>
            <a:r>
              <a:rPr lang="zh-CN" altLang="en-US" dirty="0">
                <a:solidFill>
                  <a:srgbClr val="0E0E0E"/>
                </a:solidFill>
                <a:effectLst/>
                <a:latin typeface=".SF NS"/>
              </a:rPr>
              <a:t> </a:t>
            </a:r>
            <a:r>
              <a:rPr lang="en-US" altLang="zh-CN" dirty="0">
                <a:solidFill>
                  <a:srgbClr val="0E0E0E"/>
                </a:solidFill>
                <a:effectLst/>
                <a:latin typeface=".SF NS"/>
              </a:rPr>
              <a:t>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p>
          <a:p>
            <a:r>
              <a:rPr lang="en-US" altLang="zh-CN" b="1" dirty="0">
                <a:solidFill>
                  <a:srgbClr val="0E0E0E"/>
                </a:solidFill>
                <a:effectLst/>
                <a:latin typeface=".SF NS"/>
              </a:rPr>
              <a:t>It</a:t>
            </a:r>
            <a:r>
              <a:rPr lang="zh-CN" altLang="en-US" b="1" dirty="0">
                <a:solidFill>
                  <a:srgbClr val="0E0E0E"/>
                </a:solidFill>
                <a:effectLst/>
                <a:latin typeface=".SF NS"/>
              </a:rPr>
              <a:t> </a:t>
            </a:r>
            <a:r>
              <a:rPr lang="en-US" altLang="zh-CN" b="1" dirty="0">
                <a:solidFill>
                  <a:srgbClr val="0E0E0E"/>
                </a:solidFill>
                <a:effectLst/>
                <a:latin typeface=".SF NS"/>
              </a:rPr>
              <a:t>keeps</a:t>
            </a:r>
            <a:r>
              <a:rPr lang="zh-CN" altLang="en-US" b="1" dirty="0">
                <a:solidFill>
                  <a:srgbClr val="0E0E0E"/>
                </a:solidFill>
                <a:effectLst/>
                <a:latin typeface=".SF NS"/>
              </a:rPr>
              <a:t> </a:t>
            </a:r>
            <a:r>
              <a:rPr lang="en-US" altLang="zh-CN" b="1" dirty="0">
                <a:solidFill>
                  <a:srgbClr val="0E0E0E"/>
                </a:solidFill>
                <a:effectLst/>
                <a:latin typeface=".SF NS"/>
              </a:rPr>
              <a:t>driving</a:t>
            </a:r>
            <a:r>
              <a:rPr lang="zh-CN" altLang="en-US" b="1" dirty="0">
                <a:solidFill>
                  <a:srgbClr val="0E0E0E"/>
                </a:solidFill>
                <a:effectLst/>
                <a:latin typeface=".SF NS"/>
              </a:rPr>
              <a:t> </a:t>
            </a:r>
            <a:r>
              <a:rPr lang="en-US" altLang="zh-CN" b="1" dirty="0">
                <a:solidFill>
                  <a:srgbClr val="0E0E0E"/>
                </a:solidFill>
                <a:effectLst/>
                <a:latin typeface=".SF NS"/>
              </a:rPr>
              <a:t>us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achieve</a:t>
            </a:r>
            <a:r>
              <a:rPr lang="zh-CN" altLang="en-US" b="1" dirty="0">
                <a:solidFill>
                  <a:srgbClr val="0E0E0E"/>
                </a:solidFill>
                <a:effectLst/>
                <a:latin typeface=".SF NS"/>
              </a:rPr>
              <a:t> </a:t>
            </a:r>
            <a:r>
              <a:rPr lang="en-US" altLang="zh-CN" b="1" dirty="0">
                <a:solidFill>
                  <a:srgbClr val="0E0E0E"/>
                </a:solidFill>
                <a:effectLst/>
                <a:latin typeface=".SF NS"/>
              </a:rPr>
              <a:t>optimal/nuanced</a:t>
            </a:r>
            <a:r>
              <a:rPr lang="zh-CN" altLang="en-US" b="1" dirty="0">
                <a:solidFill>
                  <a:srgbClr val="0E0E0E"/>
                </a:solidFill>
                <a:effectLst/>
                <a:latin typeface=".SF NS"/>
              </a:rPr>
              <a:t> </a:t>
            </a:r>
            <a:r>
              <a:rPr lang="en-US" altLang="zh-CN" b="1" dirty="0">
                <a:solidFill>
                  <a:srgbClr val="0E0E0E"/>
                </a:solidFill>
                <a:effectLst/>
                <a:latin typeface=".SF NS"/>
              </a:rPr>
              <a:t>extent</a:t>
            </a:r>
            <a:r>
              <a:rPr lang="zh-CN" altLang="en-US" b="1" dirty="0">
                <a:solidFill>
                  <a:srgbClr val="0E0E0E"/>
                </a:solidFill>
                <a:effectLst/>
                <a:latin typeface=".SF NS"/>
              </a:rPr>
              <a:t> </a:t>
            </a:r>
            <a:r>
              <a:rPr lang="en-US" altLang="zh-CN" b="1" dirty="0">
                <a:solidFill>
                  <a:srgbClr val="0E0E0E"/>
                </a:solidFill>
                <a:effectLst/>
                <a:latin typeface=".SF NS"/>
              </a:rPr>
              <a:t>of</a:t>
            </a:r>
            <a:r>
              <a:rPr lang="zh-CN" altLang="en-US" b="1" dirty="0">
                <a:solidFill>
                  <a:srgbClr val="0E0E0E"/>
                </a:solidFill>
                <a:effectLst/>
                <a:latin typeface=".SF NS"/>
              </a:rPr>
              <a:t> </a:t>
            </a:r>
            <a:r>
              <a:rPr lang="en-US" altLang="zh-CN" b="1" dirty="0">
                <a:solidFill>
                  <a:srgbClr val="0E0E0E"/>
                </a:solidFill>
                <a:effectLst/>
                <a:latin typeface=".SF NS"/>
              </a:rPr>
              <a:t>information</a:t>
            </a:r>
            <a:r>
              <a:rPr lang="zh-CN" altLang="en-US" b="1" dirty="0">
                <a:solidFill>
                  <a:srgbClr val="0E0E0E"/>
                </a:solidFill>
                <a:effectLst/>
                <a:latin typeface=".SF NS"/>
              </a:rPr>
              <a:t> </a:t>
            </a:r>
            <a:r>
              <a:rPr lang="en-US" altLang="zh-CN" b="1" dirty="0">
                <a:solidFill>
                  <a:srgbClr val="0E0E0E"/>
                </a:solidFill>
                <a:effectLst/>
                <a:latin typeface=".SF NS"/>
              </a:rPr>
              <a:t>exposure,</a:t>
            </a:r>
            <a:r>
              <a:rPr lang="zh-CN" altLang="en-US" b="1" dirty="0">
                <a:solidFill>
                  <a:srgbClr val="0E0E0E"/>
                </a:solidFill>
                <a:effectLst/>
                <a:latin typeface=".SF NS"/>
              </a:rPr>
              <a:t> </a:t>
            </a:r>
            <a:r>
              <a:rPr lang="en-US" altLang="zh-CN" b="1" dirty="0">
                <a:solidFill>
                  <a:srgbClr val="0E0E0E"/>
                </a:solidFill>
                <a:effectLst/>
                <a:latin typeface=".SF NS"/>
              </a:rPr>
              <a:t>beyond</a:t>
            </a:r>
            <a:r>
              <a:rPr lang="zh-CN" altLang="en-US" b="1" dirty="0">
                <a:solidFill>
                  <a:srgbClr val="0E0E0E"/>
                </a:solidFill>
                <a:effectLst/>
                <a:latin typeface=".SF NS"/>
              </a:rPr>
              <a:t> </a:t>
            </a:r>
            <a:r>
              <a:rPr lang="en-US" altLang="zh-CN" b="1" dirty="0">
                <a:solidFill>
                  <a:srgbClr val="0E0E0E"/>
                </a:solidFill>
                <a:effectLst/>
                <a:latin typeface=".SF NS"/>
              </a:rPr>
              <a:t>which,</a:t>
            </a:r>
            <a:r>
              <a:rPr lang="zh-CN" altLang="en-US" b="1" dirty="0">
                <a:solidFill>
                  <a:srgbClr val="0E0E0E"/>
                </a:solidFill>
                <a:effectLst/>
                <a:latin typeface=".SF NS"/>
              </a:rPr>
              <a:t> </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becomes</a:t>
            </a:r>
            <a:r>
              <a:rPr lang="zh-CN" altLang="en-US" dirty="0">
                <a:solidFill>
                  <a:srgbClr val="0E0E0E"/>
                </a:solidFill>
                <a:effectLst/>
                <a:latin typeface=".SF NS"/>
              </a:rPr>
              <a:t> </a:t>
            </a:r>
            <a:r>
              <a:rPr lang="en-US" altLang="zh-CN" dirty="0">
                <a:solidFill>
                  <a:srgbClr val="0E0E0E"/>
                </a:solidFill>
                <a:effectLst/>
                <a:latin typeface=".SF NS"/>
              </a:rPr>
              <a:t>redundant</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unnecessary,</a:t>
            </a:r>
            <a:r>
              <a:rPr lang="zh-CN" altLang="en-US" dirty="0">
                <a:solidFill>
                  <a:srgbClr val="0E0E0E"/>
                </a:solidFill>
                <a:effectLst/>
                <a:latin typeface=".SF NS"/>
              </a:rPr>
              <a:t> </a:t>
            </a:r>
            <a:r>
              <a:rPr lang="en-US" altLang="zh-CN" dirty="0">
                <a:solidFill>
                  <a:srgbClr val="0E0E0E"/>
                </a:solidFill>
                <a:effectLst/>
                <a:latin typeface=".SF NS"/>
              </a:rPr>
              <a:t>thus</a:t>
            </a:r>
            <a:r>
              <a:rPr lang="zh-CN" altLang="en-US" dirty="0">
                <a:solidFill>
                  <a:srgbClr val="0E0E0E"/>
                </a:solidFill>
                <a:effectLst/>
                <a:latin typeface=".SF NS"/>
              </a:rPr>
              <a:t> </a:t>
            </a:r>
            <a:r>
              <a:rPr lang="en-US" altLang="zh-CN" dirty="0">
                <a:solidFill>
                  <a:srgbClr val="0E0E0E"/>
                </a:solidFill>
                <a:effectLst/>
                <a:latin typeface=".SF NS"/>
              </a:rPr>
              <a:t>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zh-CN" altLang="en-US" b="1" dirty="0">
                <a:solidFill>
                  <a:srgbClr val="0E0E0E"/>
                </a:solidFill>
                <a:effectLst/>
                <a:latin typeface=".SF NS"/>
              </a:rPr>
              <a:t> </a:t>
            </a:r>
            <a:r>
              <a:rPr lang="en-US" altLang="zh-CN" b="1" dirty="0">
                <a:solidFill>
                  <a:srgbClr val="0E0E0E"/>
                </a:solidFill>
                <a:effectLst/>
                <a:latin typeface=".SF NS"/>
              </a:rPr>
              <a:t>sacrifices</a:t>
            </a:r>
            <a:r>
              <a:rPr lang="zh-CN" altLang="en-US" b="1" dirty="0">
                <a:solidFill>
                  <a:srgbClr val="0E0E0E"/>
                </a:solidFill>
                <a:effectLst/>
                <a:latin typeface=".SF NS"/>
              </a:rPr>
              <a:t> </a:t>
            </a:r>
            <a:r>
              <a:rPr lang="en-US" altLang="zh-CN" b="1" dirty="0">
                <a:solidFill>
                  <a:srgbClr val="0E0E0E"/>
                </a:solidFill>
                <a:effectLst/>
                <a:latin typeface=".SF NS"/>
              </a:rPr>
              <a:t>necessary</a:t>
            </a:r>
            <a:r>
              <a:rPr lang="zh-CN" altLang="en-US" b="1" dirty="0">
                <a:solidFill>
                  <a:srgbClr val="0E0E0E"/>
                </a:solidFill>
                <a:effectLst/>
                <a:latin typeface=".SF NS"/>
              </a:rPr>
              <a:t> </a:t>
            </a:r>
            <a:r>
              <a:rPr lang="en-US" altLang="zh-CN" b="1" dirty="0">
                <a:solidFill>
                  <a:srgbClr val="0E0E0E"/>
                </a:solidFill>
                <a:effectLst/>
                <a:latin typeface=".SF NS"/>
              </a:rPr>
              <a:t>information.</a:t>
            </a:r>
            <a:r>
              <a:rPr lang="zh-CN" altLang="en-US" b="1" dirty="0">
                <a:solidFill>
                  <a:srgbClr val="0E0E0E"/>
                </a:solidFill>
                <a:effectLst/>
                <a:latin typeface=".SF NS"/>
              </a:rPr>
              <a:t> </a:t>
            </a:r>
            <a:r>
              <a:rPr lang="en-US" altLang="zh-CN" b="1" dirty="0">
                <a:solidFill>
                  <a:srgbClr val="0E0E0E"/>
                </a:solidFill>
                <a:effectLst/>
                <a:latin typeface=".SF NS"/>
              </a:rPr>
              <a:t>thus</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achieve</a:t>
            </a:r>
            <a:r>
              <a:rPr lang="zh-CN" altLang="en-US" dirty="0">
                <a:solidFill>
                  <a:srgbClr val="0E0E0E"/>
                </a:solidFill>
                <a:effectLst/>
                <a:latin typeface=".SF NS"/>
              </a:rPr>
              <a:t> </a:t>
            </a:r>
            <a:r>
              <a:rPr lang="en-US" altLang="zh-CN" dirty="0">
                <a:solidFill>
                  <a:srgbClr val="0E0E0E"/>
                </a:solidFill>
                <a:effectLst/>
                <a:latin typeface=".SF NS"/>
              </a:rPr>
              <a:t>this, we</a:t>
            </a:r>
            <a:r>
              <a:rPr lang="zh-CN" altLang="en-US" dirty="0">
                <a:solidFill>
                  <a:srgbClr val="0E0E0E"/>
                </a:solidFill>
                <a:effectLst/>
                <a:latin typeface=".SF NS"/>
              </a:rPr>
              <a:t> </a:t>
            </a:r>
            <a:r>
              <a:rPr lang="en-US" altLang="zh-CN" dirty="0">
                <a:solidFill>
                  <a:srgbClr val="0E0E0E"/>
                </a:solidFill>
                <a:effectLst/>
                <a:latin typeface=".SF NS"/>
              </a:rPr>
              <a:t>pursue</a:t>
            </a:r>
            <a:r>
              <a:rPr lang="zh-CN" altLang="en-US" dirty="0">
                <a:solidFill>
                  <a:srgbClr val="0E0E0E"/>
                </a:solidFill>
                <a:effectLst/>
                <a:latin typeface=".SF NS"/>
              </a:rPr>
              <a:t>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a:t>
            </a:r>
            <a:r>
              <a:rPr lang="zh-CN" altLang="en-US" dirty="0">
                <a:solidFill>
                  <a:srgbClr val="0E0E0E"/>
                </a:solidFill>
                <a:effectLst/>
                <a:latin typeface=".SF NS"/>
              </a:rPr>
              <a:t> </a:t>
            </a:r>
            <a:r>
              <a:rPr lang="en-US" altLang="zh-CN" dirty="0">
                <a:solidFill>
                  <a:srgbClr val="0E0E0E"/>
                </a:solidFill>
                <a:effectLst/>
                <a:latin typeface=".SF NS"/>
              </a:rPr>
              <a:t>serves as the foundation of this thesis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will</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elaborated</a:t>
            </a:r>
            <a:r>
              <a:rPr lang="zh-CN" altLang="en-US" dirty="0">
                <a:solidFill>
                  <a:srgbClr val="0E0E0E"/>
                </a:solidFill>
                <a:effectLst/>
                <a:latin typeface=".SF NS"/>
              </a:rPr>
              <a:t> </a:t>
            </a:r>
            <a:r>
              <a:rPr lang="en-US" altLang="zh-CN" dirty="0">
                <a:solidFill>
                  <a:srgbClr val="0E0E0E"/>
                </a:solidFill>
                <a:effectLst/>
                <a:latin typeface=".SF NS"/>
              </a:rPr>
              <a:t>later.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2025/2/27</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lvl1pPr>
              <a:defRPr sz="1600"/>
            </a:lvl1pPr>
          </a:lstStyle>
          <a:p>
            <a:fld id="{E8A41ABE-4B4A-A44C-B1E4-B43F2FA3ED3C}" type="slidenum">
              <a:rPr lang="en-US" smtClean="0"/>
              <a:pPr/>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2025/2/27</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2025/2/27</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2025/2/27</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2025/2/27</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2025/2/27</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2025/2/27</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2025/2/27</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2025/2/27</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2025/2/27</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2025/2/27</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2025/2/27</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8A41ABE-4B4A-A44C-B1E4-B43F2FA3ED3C}" type="slidenum">
              <a:rPr lang="en-US" smtClean="0"/>
              <a:pPr/>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104.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101.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18" Type="http://schemas.openxmlformats.org/officeDocument/2006/relationships/image" Target="../media/image87.png"/><Relationship Id="rId3" Type="http://schemas.openxmlformats.org/officeDocument/2006/relationships/image" Target="../media/image850.png"/><Relationship Id="rId7" Type="http://schemas.openxmlformats.org/officeDocument/2006/relationships/image" Target="../media/image89.png"/><Relationship Id="rId12" Type="http://schemas.openxmlformats.org/officeDocument/2006/relationships/image" Target="../media/image830.png"/><Relationship Id="rId17" Type="http://schemas.openxmlformats.org/officeDocument/2006/relationships/image" Target="../media/image86.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tiff"/><Relationship Id="rId11" Type="http://schemas.openxmlformats.org/officeDocument/2006/relationships/image" Target="../media/image90.tiff"/><Relationship Id="rId5" Type="http://schemas.openxmlformats.org/officeDocument/2006/relationships/image" Target="../media/image119.png"/><Relationship Id="rId15" Type="http://schemas.openxmlformats.org/officeDocument/2006/relationships/image" Target="../media/image92.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50.png"/><Relationship Id="rId18" Type="http://schemas.openxmlformats.org/officeDocument/2006/relationships/image" Target="../media/image87.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0.tiff"/><Relationship Id="rId17" Type="http://schemas.openxmlformats.org/officeDocument/2006/relationships/image" Target="../media/image86.png"/><Relationship Id="rId2" Type="http://schemas.openxmlformats.org/officeDocument/2006/relationships/notesSlide" Target="../notesSlides/notesSlide43.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24" Type="http://schemas.openxmlformats.org/officeDocument/2006/relationships/image" Target="../media/image87.png"/><Relationship Id="rId5" Type="http://schemas.openxmlformats.org/officeDocument/2006/relationships/image" Target="../media/image990.png"/><Relationship Id="rId15" Type="http://schemas.openxmlformats.org/officeDocument/2006/relationships/image" Target="../media/image90.tiff"/><Relationship Id="rId23" Type="http://schemas.openxmlformats.org/officeDocument/2006/relationships/image" Target="../media/image86.png"/><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png"/><Relationship Id="rId18" Type="http://schemas.openxmlformats.org/officeDocument/2006/relationships/image" Target="../media/image86.png"/><Relationship Id="rId3" Type="http://schemas.openxmlformats.org/officeDocument/2006/relationships/image" Target="../media/image88.tiff"/><Relationship Id="rId7" Type="http://schemas.openxmlformats.org/officeDocument/2006/relationships/image" Target="../media/image95.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5.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0.tiff"/><Relationship Id="rId11" Type="http://schemas.openxmlformats.org/officeDocument/2006/relationships/image" Target="../media/image99.png"/><Relationship Id="rId5" Type="http://schemas.openxmlformats.org/officeDocument/2006/relationships/image" Target="../media/image94.png"/><Relationship Id="rId15" Type="http://schemas.openxmlformats.org/officeDocument/2006/relationships/image" Target="../media/image108.png"/><Relationship Id="rId10" Type="http://schemas.openxmlformats.org/officeDocument/2006/relationships/image" Target="../media/image98.png"/><Relationship Id="rId19"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14" Type="http://schemas.openxmlformats.org/officeDocument/2006/relationships/image" Target="../media/image107.png"/></Relationships>
</file>

<file path=ppt/slides/_rels/slide5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46.xml"/><Relationship Id="rId16" Type="http://schemas.openxmlformats.org/officeDocument/2006/relationships/image" Target="../media/image951.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5.png"/><Relationship Id="rId10" Type="http://schemas.openxmlformats.org/officeDocument/2006/relationships/image" Target="../media/image90.tiff"/><Relationship Id="rId4" Type="http://schemas.openxmlformats.org/officeDocument/2006/relationships/image" Target="../media/image112.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3.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r>
                  <a:rPr kumimoji="1" lang="en-US" altLang="zh-CN" sz="2400" dirty="0"/>
                  <a:t>:</a:t>
                </a:r>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to</a:t>
                </a:r>
                <a:r>
                  <a:rPr kumimoji="1" lang="zh-CN" altLang="en-US" sz="2400" dirty="0"/>
                  <a:t> </a:t>
                </a:r>
                <a:r>
                  <a:rPr kumimoji="1" lang="en-US" altLang="zh-CN" sz="2400" dirty="0"/>
                  <a:t>learn</a:t>
                </a:r>
                <a:r>
                  <a:rPr kumimoji="1" lang="zh-CN" altLang="en-US" sz="240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𝑎𝑐𝑡</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e>
                    </m:d>
                  </m:oMath>
                </a14:m>
                <a:r>
                  <a:rPr kumimoji="1" lang="en-US" altLang="zh-CN" sz="2400" dirty="0"/>
                  <a:t>.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xmlns="">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b="0" i="1" smtClean="0">
                        <a:latin typeface="Cambria Math" panose="02040503050406030204" pitchFamily="18" charset="0"/>
                      </a:rPr>
                      <m:t>𝜖</m:t>
                    </m:r>
                  </m:oMath>
                </a14:m>
                <a:r>
                  <a:rPr kumimoji="1" lang="en-US" altLang="zh-CN" sz="2200" dirty="0"/>
                  <a:t>-MIP privacy guarantee</a:t>
                </a:r>
                <a:r>
                  <a:rPr kumimoji="1" lang="en-US" altLang="zh-CN" sz="2200" b="1" dirty="0"/>
                  <a:t>.</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xmlns="">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54090" y="6442256"/>
            <a:ext cx="11167796" cy="461665"/>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a:p>
            <a:r>
              <a:rPr kumimoji="1" lang="en-US" altLang="zh-CN" sz="1200" dirty="0"/>
              <a:t>Qiang Yang, Yang Liu, </a:t>
            </a:r>
            <a:r>
              <a:rPr kumimoji="1" lang="en-US" altLang="zh-CN" sz="1200" dirty="0" err="1"/>
              <a:t>Tianjian</a:t>
            </a:r>
            <a:r>
              <a:rPr kumimoji="1" lang="en-US" altLang="zh-CN" sz="1200" dirty="0"/>
              <a:t> Chen, and </a:t>
            </a:r>
            <a:r>
              <a:rPr kumimoji="1" lang="en-US" altLang="zh-CN" sz="1200" dirty="0" err="1"/>
              <a:t>Yongxin</a:t>
            </a:r>
            <a:r>
              <a:rPr kumimoji="1" lang="en-US" altLang="zh-CN" sz="1200" dirty="0"/>
              <a:t> Tong. Federated machine learning: Concept and applications. ACM Trans. </a:t>
            </a:r>
            <a:r>
              <a:rPr kumimoji="1" lang="en-US" altLang="zh-CN" sz="1200" dirty="0" err="1"/>
              <a:t>Intell</a:t>
            </a:r>
            <a:r>
              <a:rPr kumimoji="1" lang="en-US" altLang="zh-CN" sz="1200" dirty="0"/>
              <a:t>. Syst. Technol., 10(2), Jan 2019. </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3126302" y="4538428"/>
            <a:ext cx="5939395" cy="1830162"/>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29468" y="2641627"/>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a:xfrm>
            <a:off x="838200" y="332467"/>
            <a:ext cx="10515600" cy="1325563"/>
          </a:xfrm>
        </p:spPr>
        <p:txBody>
          <a:bodyPr/>
          <a:lstStyle/>
          <a:p>
            <a:r>
              <a:rPr kumimoji="1" lang="en-US" altLang="zh-CN" dirty="0"/>
              <a:t>Proposed</a:t>
            </a:r>
            <a:r>
              <a:rPr kumimoji="1" lang="zh-CN" altLang="en-US" dirty="0"/>
              <a:t> </a:t>
            </a:r>
            <a:r>
              <a:rPr kumimoji="1" lang="en-US" altLang="zh-CN" dirty="0"/>
              <a:t>VFDC</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625617"/>
            <a:ext cx="10515600" cy="12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Left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passive party computes the DP-protected embeddings of real features.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6">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Two parties engage in class-wise secure aggregation.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36660" y="1936981"/>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0F071B13-CDB2-5DF4-A0F4-ACF39C51FCB7}"/>
              </a:ext>
            </a:extLst>
          </p:cNvPr>
          <p:cNvSpPr/>
          <p:nvPr/>
        </p:nvSpPr>
        <p:spPr>
          <a:xfrm>
            <a:off x="2073612" y="2955004"/>
            <a:ext cx="2378645" cy="3537871"/>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886F4E-5B31-EE95-1207-7AECB7D7D447}"/>
              </a:ext>
            </a:extLst>
          </p:cNvPr>
          <p:cNvSpPr/>
          <p:nvPr/>
        </p:nvSpPr>
        <p:spPr>
          <a:xfrm>
            <a:off x="4590977" y="2958076"/>
            <a:ext cx="3315894" cy="1546689"/>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CA8CAC8-FB3B-7D23-90B2-885653FEF6BA}"/>
              </a:ext>
            </a:extLst>
          </p:cNvPr>
          <p:cNvSpPr/>
          <p:nvPr/>
        </p:nvSpPr>
        <p:spPr>
          <a:xfrm>
            <a:off x="5957047" y="4639235"/>
            <a:ext cx="3160059" cy="77993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78579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94052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1477328"/>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endParaRPr lang="en-US" altLang="zh-CN" dirty="0"/>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8B2C118-4DD1-29FE-CFD1-61F08A1814B5}"/>
              </a:ext>
            </a:extLst>
          </p:cNvPr>
          <p:cNvGrpSpPr/>
          <p:nvPr/>
        </p:nvGrpSpPr>
        <p:grpSpPr>
          <a:xfrm>
            <a:off x="1453151" y="4894638"/>
            <a:ext cx="10992882" cy="1103105"/>
            <a:chOff x="1453151" y="4894638"/>
            <a:chExt cx="10992882" cy="1103105"/>
          </a:xfrm>
        </p:grpSpPr>
        <p:sp>
          <p:nvSpPr>
            <p:cNvPr id="6" name="文本框 5">
              <a:extLst>
                <a:ext uri="{FF2B5EF4-FFF2-40B4-BE49-F238E27FC236}">
                  <a16:creationId xmlns:a16="http://schemas.microsoft.com/office/drawing/2014/main" id="{B5487CAC-6127-C3B6-5BB8-17A039751A14}"/>
                </a:ext>
              </a:extLst>
            </p:cNvPr>
            <p:cNvSpPr txBox="1"/>
            <p:nvPr/>
          </p:nvSpPr>
          <p:spPr>
            <a:xfrm>
              <a:off x="145315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FF5CA66C-4B76-6629-3536-496EB07305AE}"/>
                </a:ext>
              </a:extLst>
            </p:cNvPr>
            <p:cNvPicPr>
              <a:picLocks noChangeAspect="1"/>
            </p:cNvPicPr>
            <p:nvPr/>
          </p:nvPicPr>
          <p:blipFill>
            <a:blip r:embed="rId17"/>
            <a:stretch>
              <a:fillRect/>
            </a:stretch>
          </p:blipFill>
          <p:spPr>
            <a:xfrm>
              <a:off x="1508257" y="4894638"/>
              <a:ext cx="822889" cy="760784"/>
            </a:xfrm>
            <a:prstGeom prst="rect">
              <a:avLst/>
            </a:prstGeom>
          </p:spPr>
        </p:pic>
        <p:sp>
          <p:nvSpPr>
            <p:cNvPr id="9" name="文本框 8">
              <a:extLst>
                <a:ext uri="{FF2B5EF4-FFF2-40B4-BE49-F238E27FC236}">
                  <a16:creationId xmlns:a16="http://schemas.microsoft.com/office/drawing/2014/main" id="{8D089203-950C-5FBA-6A59-794B7F790C84}"/>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10" name="图片 9">
              <a:extLst>
                <a:ext uri="{FF2B5EF4-FFF2-40B4-BE49-F238E27FC236}">
                  <a16:creationId xmlns:a16="http://schemas.microsoft.com/office/drawing/2014/main" id="{F9EFA47B-A935-CE06-F1D0-D42099EB4783}"/>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C2376082-C582-7636-9D37-6F61622E5B1B}"/>
              </a:ext>
            </a:extLst>
          </p:cNvPr>
          <p:cNvGrpSpPr/>
          <p:nvPr/>
        </p:nvGrpSpPr>
        <p:grpSpPr>
          <a:xfrm>
            <a:off x="1203261" y="5338505"/>
            <a:ext cx="11242772" cy="1103105"/>
            <a:chOff x="1203261" y="4894638"/>
            <a:chExt cx="11242772" cy="1103105"/>
          </a:xfrm>
        </p:grpSpPr>
        <p:sp>
          <p:nvSpPr>
            <p:cNvPr id="34" name="文本框 33">
              <a:extLst>
                <a:ext uri="{FF2B5EF4-FFF2-40B4-BE49-F238E27FC236}">
                  <a16:creationId xmlns:a16="http://schemas.microsoft.com/office/drawing/2014/main" id="{7BBEDB89-00BA-FD0E-C624-5C94FE13DC50}"/>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35" name="图片 34">
              <a:extLst>
                <a:ext uri="{FF2B5EF4-FFF2-40B4-BE49-F238E27FC236}">
                  <a16:creationId xmlns:a16="http://schemas.microsoft.com/office/drawing/2014/main" id="{80B122C8-0D7D-4B44-0A67-994068A37EE8}"/>
                </a:ext>
              </a:extLst>
            </p:cNvPr>
            <p:cNvPicPr>
              <a:picLocks noChangeAspect="1"/>
            </p:cNvPicPr>
            <p:nvPr/>
          </p:nvPicPr>
          <p:blipFill>
            <a:blip r:embed="rId17"/>
            <a:stretch>
              <a:fillRect/>
            </a:stretch>
          </p:blipFill>
          <p:spPr>
            <a:xfrm>
              <a:off x="1258367" y="4894638"/>
              <a:ext cx="822889" cy="760784"/>
            </a:xfrm>
            <a:prstGeom prst="rect">
              <a:avLst/>
            </a:prstGeom>
          </p:spPr>
        </p:pic>
        <p:sp>
          <p:nvSpPr>
            <p:cNvPr id="36" name="文本框 35">
              <a:extLst>
                <a:ext uri="{FF2B5EF4-FFF2-40B4-BE49-F238E27FC236}">
                  <a16:creationId xmlns:a16="http://schemas.microsoft.com/office/drawing/2014/main" id="{18AF5C86-7303-4E46-D1FA-E9AB74FFCE01}"/>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7" name="图片 36">
              <a:extLst>
                <a:ext uri="{FF2B5EF4-FFF2-40B4-BE49-F238E27FC236}">
                  <a16:creationId xmlns:a16="http://schemas.microsoft.com/office/drawing/2014/main" id="{BDDF58E6-16E0-2BE1-2549-0EBDDB17F2FA}"/>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EA6CB6A7-951B-1DA7-5F0A-E4F26A402296}"/>
              </a:ext>
            </a:extLst>
          </p:cNvPr>
          <p:cNvGrpSpPr/>
          <p:nvPr/>
        </p:nvGrpSpPr>
        <p:grpSpPr>
          <a:xfrm>
            <a:off x="1203261" y="5264836"/>
            <a:ext cx="11242772" cy="1103105"/>
            <a:chOff x="1203261" y="4894638"/>
            <a:chExt cx="11242772" cy="1103105"/>
          </a:xfrm>
        </p:grpSpPr>
        <p:sp>
          <p:nvSpPr>
            <p:cNvPr id="27" name="文本框 26">
              <a:extLst>
                <a:ext uri="{FF2B5EF4-FFF2-40B4-BE49-F238E27FC236}">
                  <a16:creationId xmlns:a16="http://schemas.microsoft.com/office/drawing/2014/main" id="{D4416403-6A49-A2D3-247E-610E8B351401}"/>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28" name="图片 27">
              <a:extLst>
                <a:ext uri="{FF2B5EF4-FFF2-40B4-BE49-F238E27FC236}">
                  <a16:creationId xmlns:a16="http://schemas.microsoft.com/office/drawing/2014/main" id="{079E920E-756A-CF21-9F99-72CC2988A843}"/>
                </a:ext>
              </a:extLst>
            </p:cNvPr>
            <p:cNvPicPr>
              <a:picLocks noChangeAspect="1"/>
            </p:cNvPicPr>
            <p:nvPr/>
          </p:nvPicPr>
          <p:blipFill>
            <a:blip r:embed="rId23"/>
            <a:stretch>
              <a:fillRect/>
            </a:stretch>
          </p:blipFill>
          <p:spPr>
            <a:xfrm>
              <a:off x="1258367" y="4894638"/>
              <a:ext cx="822889" cy="760784"/>
            </a:xfrm>
            <a:prstGeom prst="rect">
              <a:avLst/>
            </a:prstGeom>
          </p:spPr>
        </p:pic>
        <p:sp>
          <p:nvSpPr>
            <p:cNvPr id="29" name="文本框 28">
              <a:extLst>
                <a:ext uri="{FF2B5EF4-FFF2-40B4-BE49-F238E27FC236}">
                  <a16:creationId xmlns:a16="http://schemas.microsoft.com/office/drawing/2014/main" id="{AD80AF52-43AE-1E62-784A-0DDB50ABD1FC}"/>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2" name="图片 31">
              <a:extLst>
                <a:ext uri="{FF2B5EF4-FFF2-40B4-BE49-F238E27FC236}">
                  <a16:creationId xmlns:a16="http://schemas.microsoft.com/office/drawing/2014/main" id="{E42E22F7-1663-F412-6A13-8BCAD0E901F4}"/>
                </a:ext>
              </a:extLst>
            </p:cNvPr>
            <p:cNvPicPr>
              <a:picLocks noChangeAspect="1"/>
            </p:cNvPicPr>
            <p:nvPr/>
          </p:nvPicPr>
          <p:blipFill>
            <a:blip r:embed="rId24"/>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557910" cy="1484384"/>
            <a:chOff x="3460806" y="3519668"/>
            <a:chExt cx="6557910"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63859" cy="805009"/>
              <a:chOff x="5525148" y="3316536"/>
              <a:chExt cx="1463859"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44" name="文本框 43">
                    <a:extLst>
                      <a:ext uri="{FF2B5EF4-FFF2-40B4-BE49-F238E27FC236}">
                        <a16:creationId xmlns:a16="http://schemas.microsoft.com/office/drawing/2014/main" id="{894E3556-517A-9131-C5B8-FCE3A9853456}"/>
                      </a:ext>
                    </a:extLst>
                  </p:cNvPr>
                  <p:cNvSpPr txBox="1">
                    <a:spLocks noRot="1" noChangeAspect="1" noMove="1" noResize="1" noEditPoints="1" noAdjustHandles="1" noChangeArrowheads="1" noChangeShapeType="1" noTextEdit="1"/>
                  </p:cNvSpPr>
                  <p:nvPr/>
                </p:nvSpPr>
                <p:spPr>
                  <a:xfrm>
                    <a:off x="6364028" y="3505744"/>
                    <a:ext cx="624979" cy="400110"/>
                  </a:xfrm>
                  <a:prstGeom prst="rect">
                    <a:avLst/>
                  </a:prstGeom>
                  <a:blipFill>
                    <a:blip r:embed="rId5"/>
                    <a:stretch>
                      <a:fillRect b="-15625"/>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908425" cy="400110"/>
            </a:xfrm>
            <a:prstGeom prst="rect">
              <a:avLst/>
            </a:prstGeom>
            <a:noFill/>
          </p:spPr>
          <p:txBody>
            <a:bodyPr wrap="none" rtlCol="0">
              <a:spAutoFit/>
            </a:bodyPr>
            <a:lstStyle/>
            <a:p>
              <a:r>
                <a:rPr kumimoji="1" lang="en-US" altLang="zh-CN" sz="2000" dirty="0"/>
                <a:t>Secure Logistic Regression</a:t>
              </a:r>
              <a:endParaRPr kumimoji="1" lang="zh-CN" altLang="en-US" sz="2000" dirty="0"/>
            </a:p>
          </p:txBody>
        </p:sp>
      </p:grpSp>
      <mc:AlternateContent xmlns:mc="http://schemas.openxmlformats.org/markup-compatibility/2006">
        <mc:Choice xmlns:a14="http://schemas.microsoft.com/office/drawing/2010/main"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𝛼</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12195" r="-2439"/>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mc:Choice xmlns:a14="http://schemas.microsoft.com/office/drawing/2010/main"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acc>
                        <m:accPr>
                          <m:chr m:val="̂"/>
                          <m:ctrlPr>
                            <a:rPr kumimoji="1" lang="en-US" altLang="zh-CN" sz="2000" i="1" smtClean="0">
                              <a:solidFill>
                                <a:sysClr val="windowText" lastClr="000000"/>
                              </a:solidFill>
                              <a:latin typeface="Cambria Math" panose="02040503050406030204" pitchFamily="18" charset="0"/>
                            </a:rPr>
                          </m:ctrlPr>
                        </m:accPr>
                        <m:e>
                          <m:sSub>
                            <m:sSubPr>
                              <m:ctrlPr>
                                <a:rPr kumimoji="1" lang="en-US" altLang="zh-CN" sz="2000" i="1" smtClean="0">
                                  <a:solidFill>
                                    <a:sysClr val="windowText" lastClr="000000"/>
                                  </a:solidFill>
                                  <a:latin typeface="Cambria Math" panose="02040503050406030204" pitchFamily="18" charset="0"/>
                                </a:rPr>
                              </m:ctrlPr>
                            </m:sSubPr>
                            <m:e>
                              <m:r>
                                <a:rPr kumimoji="1" lang="en-US" altLang="zh-CN" sz="2000" i="1">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smtClean="0">
                              <a:solidFill>
                                <a:sysClr val="windowText" lastClr="000000"/>
                              </a:solidFill>
                              <a:latin typeface="Cambria Math" panose="02040503050406030204" pitchFamily="18" charset="0"/>
                            </a:rPr>
                          </m:ctrlPr>
                        </m:accPr>
                        <m:e>
                          <m:sSub>
                            <m:sSubPr>
                              <m:ctrlPr>
                                <a:rPr kumimoji="1" lang="en-US" altLang="zh-CN" sz="2000" b="1" i="1" smtClean="0">
                                  <a:solidFill>
                                    <a:sysClr val="windowText" lastClr="000000"/>
                                  </a:solidFill>
                                  <a:latin typeface="Cambria Math" panose="02040503050406030204" pitchFamily="18" charset="0"/>
                                </a:rPr>
                              </m:ctrlPr>
                            </m:sSubPr>
                            <m:e>
                              <m:r>
                                <a:rPr kumimoji="1" lang="en-US" altLang="zh-CN" sz="2000" b="1" i="1" smtClean="0">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b="1" i="1" smtClean="0">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646926" cy="400110"/>
              </a:xfrm>
              <a:prstGeom prst="rect">
                <a:avLst/>
              </a:prstGeom>
              <a:noFill/>
              <a:ln>
                <a:noFill/>
              </a:ln>
            </p:spPr>
            <p:txBody>
              <a:bodyPr wrap="none" rtlCol="0">
                <a:spAutoFit/>
              </a:bodyPr>
              <a:lstStyle/>
              <a:p>
                <a:r>
                  <a:rPr kumimoji="1" lang="en-US" altLang="zh-CN" sz="2000" dirty="0">
                    <a:solidFill>
                      <a:sysClr val="windowText" lastClr="000000"/>
                    </a:solidFill>
                  </a:rPr>
                  <a:t>Target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𝑇</m:t>
                    </m:r>
                  </m:oMath>
                </a14:m>
                <a:endParaRPr kumimoji="1" lang="en-US" altLang="zh-CN" sz="2000" b="0" dirty="0">
                  <a:solidFill>
                    <a:sysClr val="windowText" lastClr="000000"/>
                  </a:solidFill>
                </a:endParaRPr>
              </a:p>
            </p:txBody>
          </p:sp>
        </mc:Choice>
        <mc:Fallback>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646926" cy="400110"/>
              </a:xfrm>
              <a:prstGeom prst="rect">
                <a:avLst/>
              </a:prstGeom>
              <a:blipFill>
                <a:blip r:embed="rId16"/>
                <a:stretch>
                  <a:fillRect l="-3817" t="-9091" b="-2424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695208" cy="400110"/>
              </a:xfrm>
              <a:prstGeom prst="rect">
                <a:avLst/>
              </a:prstGeom>
              <a:noFill/>
              <a:ln>
                <a:noFill/>
              </a:ln>
            </p:spPr>
            <p:txBody>
              <a:bodyPr wrap="none" rtlCol="0">
                <a:spAutoFit/>
              </a:bodyPr>
              <a:lstStyle/>
              <a:p>
                <a:r>
                  <a:rPr kumimoji="1" lang="en-US" altLang="zh-CN" sz="2000" dirty="0">
                    <a:solidFill>
                      <a:sysClr val="windowText" lastClr="000000"/>
                    </a:solidFill>
                  </a:rPr>
                  <a:t>Source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𝑆</m:t>
                    </m:r>
                  </m:oMath>
                </a14:m>
                <a:endParaRPr kumimoji="1" lang="zh-CN" altLang="en-US" sz="2000" dirty="0">
                  <a:solidFill>
                    <a:sysClr val="windowText" lastClr="000000"/>
                  </a:solidFill>
                </a:endParaRPr>
              </a:p>
            </p:txBody>
          </p:sp>
        </mc:Choice>
        <mc:Fallback>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695208" cy="400110"/>
              </a:xfrm>
              <a:prstGeom prst="rect">
                <a:avLst/>
              </a:prstGeom>
              <a:blipFill>
                <a:blip r:embed="rId17"/>
                <a:stretch>
                  <a:fillRect l="-3731" t="-9091" b="-24242"/>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00AB3AAE-6EDD-A2ED-4F52-DA12169D7C3D}"/>
              </a:ext>
            </a:extLst>
          </p:cNvPr>
          <p:cNvGrpSpPr/>
          <p:nvPr/>
        </p:nvGrpSpPr>
        <p:grpSpPr>
          <a:xfrm>
            <a:off x="554066" y="4572021"/>
            <a:ext cx="11703425" cy="1407115"/>
            <a:chOff x="554066" y="4572021"/>
            <a:chExt cx="11703425" cy="1407115"/>
          </a:xfrm>
        </p:grpSpPr>
        <p:sp>
          <p:nvSpPr>
            <p:cNvPr id="4" name="文本框 3">
              <a:extLst>
                <a:ext uri="{FF2B5EF4-FFF2-40B4-BE49-F238E27FC236}">
                  <a16:creationId xmlns:a16="http://schemas.microsoft.com/office/drawing/2014/main" id="{07EEA3A6-3A4A-F6C8-CC48-F51A191BFAEE}"/>
                </a:ext>
              </a:extLst>
            </p:cNvPr>
            <p:cNvSpPr txBox="1"/>
            <p:nvPr/>
          </p:nvSpPr>
          <p:spPr>
            <a:xfrm>
              <a:off x="554066"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5" name="图片 4">
              <a:extLst>
                <a:ext uri="{FF2B5EF4-FFF2-40B4-BE49-F238E27FC236}">
                  <a16:creationId xmlns:a16="http://schemas.microsoft.com/office/drawing/2014/main" id="{0F74DB40-BCC2-AA1D-C987-C40CAA13A5A7}"/>
                </a:ext>
              </a:extLst>
            </p:cNvPr>
            <p:cNvPicPr>
              <a:picLocks noChangeAspect="1"/>
            </p:cNvPicPr>
            <p:nvPr/>
          </p:nvPicPr>
          <p:blipFill>
            <a:blip r:embed="rId18"/>
            <a:stretch>
              <a:fillRect/>
            </a:stretch>
          </p:blipFill>
          <p:spPr>
            <a:xfrm>
              <a:off x="609172" y="4894638"/>
              <a:ext cx="822889" cy="760784"/>
            </a:xfrm>
            <a:prstGeom prst="rect">
              <a:avLst/>
            </a:prstGeom>
          </p:spPr>
        </p:pic>
        <p:sp>
          <p:nvSpPr>
            <p:cNvPr id="6" name="文本框 5">
              <a:extLst>
                <a:ext uri="{FF2B5EF4-FFF2-40B4-BE49-F238E27FC236}">
                  <a16:creationId xmlns:a16="http://schemas.microsoft.com/office/drawing/2014/main" id="{065463A2-A33D-CB67-9DBC-72E86E678A84}"/>
                </a:ext>
              </a:extLst>
            </p:cNvPr>
            <p:cNvSpPr txBox="1"/>
            <p:nvPr/>
          </p:nvSpPr>
          <p:spPr>
            <a:xfrm>
              <a:off x="10912328" y="5332805"/>
              <a:ext cx="1345163" cy="646331"/>
            </a:xfrm>
            <a:prstGeom prst="rect">
              <a:avLst/>
            </a:prstGeom>
            <a:noFill/>
          </p:spPr>
          <p:txBody>
            <a:bodyPr wrap="square" rtlCol="0">
              <a:spAutoFit/>
            </a:bodyPr>
            <a:lstStyle/>
            <a:p>
              <a:pPr algn="ctr" defTabSz="914377"/>
              <a:r>
                <a:rPr lang="en-US" altLang="zh-CN" dirty="0">
                  <a:solidFill>
                    <a:prstClr val="black"/>
                  </a:solidFill>
                  <a:ea typeface="等线" panose="02010600030101010101" pitchFamily="2" charset="-122"/>
                </a:rPr>
                <a:t>Health </a:t>
              </a:r>
            </a:p>
            <a:p>
              <a:pPr algn="ctr" defTabSz="914377"/>
              <a:r>
                <a:rPr lang="en-US" altLang="zh-CN" dirty="0">
                  <a:solidFill>
                    <a:prstClr val="black"/>
                  </a:solidFill>
                  <a:ea typeface="等线" panose="02010600030101010101" pitchFamily="2" charset="-122"/>
                </a:rPr>
                <a:t>Insurance</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E6E92973-8B17-E635-3375-AB9A35F899C0}"/>
                </a:ext>
              </a:extLst>
            </p:cNvPr>
            <p:cNvPicPr>
              <a:picLocks noChangeAspect="1"/>
            </p:cNvPicPr>
            <p:nvPr/>
          </p:nvPicPr>
          <p:blipFill>
            <a:blip r:embed="rId19"/>
            <a:stretch>
              <a:fillRect/>
            </a:stretch>
          </p:blipFill>
          <p:spPr>
            <a:xfrm>
              <a:off x="11142000" y="4572021"/>
              <a:ext cx="760784" cy="760784"/>
            </a:xfrm>
            <a:prstGeom prst="rect">
              <a:avLst/>
            </a:prstGeom>
          </p:spPr>
        </p:pic>
      </p:gr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mc:Choice xmlns:a14="http://schemas.microsoft.com/office/drawing/2010/main"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mc:Choice xmlns:a14="http://schemas.microsoft.com/office/drawing/2010/main"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4"/>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a:solidFill>
                                    <a:sysClr val="windowText" lastClr="000000"/>
                                  </a:solidFill>
                                  <a:latin typeface="Cambria Math" panose="02040503050406030204" pitchFamily="18" charset="0"/>
                                </a:rPr>
                              </m:ctrlPr>
                            </m:accPr>
                            <m:e>
                              <m:sSub>
                                <m:sSubPr>
                                  <m:ctrlPr>
                                    <a:rPr kumimoji="1" lang="en-US" altLang="zh-CN" sz="2000" b="1" i="1">
                                      <a:solidFill>
                                        <a:sysClr val="windowText" lastClr="000000"/>
                                      </a:solidFill>
                                      <a:latin typeface="Cambria Math" panose="02040503050406030204" pitchFamily="18" charset="0"/>
                                    </a:rPr>
                                  </m:ctrlPr>
                                </m:sSubPr>
                                <m:e>
                                  <m:r>
                                    <a:rPr kumimoji="1" lang="en-US" altLang="zh-CN" sz="2000" b="1" i="1">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7" y="3190127"/>
                <a:ext cx="1706078" cy="1349326"/>
                <a:chOff x="7557242" y="3590133"/>
                <a:chExt cx="1812045"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92504" cy="805009"/>
                  <a:chOff x="5525148" y="3316536"/>
                  <a:chExt cx="1592504"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53624" cy="401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𝜃</m:t>
                                  </m:r>
                                </m:e>
                                <m:sup>
                                  <m:r>
                                    <a:rPr kumimoji="1" lang="en-US" altLang="zh-CN" sz="2000" b="0" i="1" smtClean="0">
                                      <a:latin typeface="Cambria Math" panose="02040503050406030204" pitchFamily="18" charset="0"/>
                                    </a:rPr>
                                    <m:t>𝑆</m:t>
                                  </m:r>
                                </m:sup>
                              </m:sSup>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5" name="文本框 24">
                        <a:extLst>
                          <a:ext uri="{FF2B5EF4-FFF2-40B4-BE49-F238E27FC236}">
                            <a16:creationId xmlns:a16="http://schemas.microsoft.com/office/drawing/2014/main" id="{71ADD3F5-2476-304D-EB0F-5B4F049EDCD9}"/>
                          </a:ext>
                        </a:extLst>
                      </p:cNvPr>
                      <p:cNvSpPr txBox="1">
                        <a:spLocks noRot="1" noChangeAspect="1" noMove="1" noResize="1" noEditPoints="1" noAdjustHandles="1" noChangeArrowheads="1" noChangeShapeType="1" noTextEdit="1"/>
                      </p:cNvSpPr>
                      <p:nvPr/>
                    </p:nvSpPr>
                    <p:spPr>
                      <a:xfrm>
                        <a:off x="6364028" y="3505744"/>
                        <a:ext cx="753624" cy="401135"/>
                      </a:xfrm>
                      <a:prstGeom prst="rect">
                        <a:avLst/>
                      </a:prstGeom>
                      <a:blipFill>
                        <a:blip r:embed="rId9"/>
                        <a:stretch>
                          <a:fillRect b="-1562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0"/>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56454" cy="798114"/>
                <a:chOff x="3989262" y="5753301"/>
                <a:chExt cx="1456454"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1" name="文本框 20">
                      <a:extLst>
                        <a:ext uri="{FF2B5EF4-FFF2-40B4-BE49-F238E27FC236}">
                          <a16:creationId xmlns:a16="http://schemas.microsoft.com/office/drawing/2014/main" id="{BA619C28-348D-CAA8-122D-BB705C68942C}"/>
                        </a:ext>
                      </a:extLst>
                    </p:cNvPr>
                    <p:cNvSpPr txBox="1">
                      <a:spLocks noRot="1" noChangeAspect="1" noMove="1" noResize="1" noEditPoints="1" noAdjustHandles="1" noChangeArrowheads="1" noChangeShapeType="1" noTextEdit="1"/>
                    </p:cNvSpPr>
                    <p:nvPr/>
                  </p:nvSpPr>
                  <p:spPr>
                    <a:xfrm>
                      <a:off x="4820737" y="5942509"/>
                      <a:ext cx="624979" cy="400110"/>
                    </a:xfrm>
                    <a:prstGeom prst="rect">
                      <a:avLst/>
                    </a:prstGeom>
                    <a:blipFill>
                      <a:blip r:embed="rId11"/>
                      <a:stretch>
                        <a:fillRect b="-12500"/>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0"/>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xmlns="">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xmlns="">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3054879" y="3016251"/>
            <a:ext cx="4717522" cy="2288394"/>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Overarching</a:t>
            </a:r>
            <a:r>
              <a:rPr lang="zh-CN" altLang="en-US" dirty="0"/>
              <a:t> </a:t>
            </a:r>
            <a:r>
              <a:rPr lang="en-US" altLang="zh-CN" dirty="0"/>
              <a:t>Philosophy of</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954F-4155-2872-7008-FB14BBA1A7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1C0B52-915D-FAF9-D62A-3CC4D3007B1A}"/>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77578418-04A6-F2A6-F1A3-F32D7BED3E98}"/>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DFB11451-4E9F-ED68-41F2-56E3755169B6}"/>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9D6AD75A-01DA-CAD9-ECA6-324FBAC7C55B}"/>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62608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73</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115419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664759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76</a:t>
            </a:fld>
            <a:endParaRPr lang="en-US"/>
          </a:p>
        </p:txBody>
      </p:sp>
    </p:spTree>
    <p:extLst>
      <p:ext uri="{BB962C8B-B14F-4D97-AF65-F5344CB8AC3E}">
        <p14:creationId xmlns:p14="http://schemas.microsoft.com/office/powerpoint/2010/main" val="202417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79</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xmlns="">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354064</TotalTime>
  <Words>8571</Words>
  <Application>Microsoft Macintosh PowerPoint</Application>
  <PresentationFormat>宽屏</PresentationFormat>
  <Paragraphs>981</Paragraphs>
  <Slides>79</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Overarching Philosophy of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VFDC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 of VFDC</vt:lpstr>
      <vt:lpstr>Preliminary of VFDC</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1191</cp:revision>
  <dcterms:created xsi:type="dcterms:W3CDTF">2020-10-28T01:44:07Z</dcterms:created>
  <dcterms:modified xsi:type="dcterms:W3CDTF">2025-02-27T15:42:26Z</dcterms:modified>
</cp:coreProperties>
</file>